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292" r:id="rId6"/>
    <p:sldId id="293" r:id="rId7"/>
    <p:sldId id="299" r:id="rId8"/>
    <p:sldId id="284" r:id="rId9"/>
    <p:sldId id="283" r:id="rId10"/>
    <p:sldId id="302" r:id="rId11"/>
    <p:sldId id="294" r:id="rId12"/>
    <p:sldId id="300" r:id="rId13"/>
    <p:sldId id="301" r:id="rId14"/>
    <p:sldId id="305" r:id="rId15"/>
    <p:sldId id="296" r:id="rId16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C8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0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6505085-0AE3-4C24-8C3C-8746B086CE59}" type="datetime1">
              <a:rPr lang="en-GB" smtClean="0"/>
              <a:t>27/11/2024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jp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0989B-289A-46CE-B0B1-CFD355D35337}" type="datetime1">
              <a:rPr lang="en-GB" noProof="0" smtClean="0"/>
              <a:pPr/>
              <a:t>27/11/2024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716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2129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1837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037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78902-9DE7-7F11-C033-34B67F300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E82DE2-7F2B-CF7F-F253-A9C274EB1C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94B8AD-AB72-185F-F402-818D74591C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A684AB-65A5-FF1D-CF46-0A1E5A95EA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30193B-564F-4854-8A52-728F3FB19C8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3063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005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6799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7941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6A21D-1635-EBDB-C91E-4132DBF87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D6C49D-C7A5-A245-97CA-5295AA6BE7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94C969-141D-8E5E-6C1E-0E3D45869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485685-1951-8261-9A6B-2CB8DC7417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4882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4B77C-17C1-70FA-F43D-80F6821BF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F13A66-5363-5B8B-90A1-C467E2F6B7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C0447-F181-CEC4-C5BE-447FFCD5D7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0D0264-AA7A-CAF6-FF0A-EA8EEE2472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658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361872"/>
            <a:ext cx="11340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GB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GB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GB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 rtl="0"/>
            <a:r>
              <a:rPr lang="en-GB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n-GB" noProof="0"/>
              <a:t>Insert or drag and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GB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en-GB" sz="1800" b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GB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GB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GB" sz="700" spc="300" noProof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GB" sz="1800" spc="300" baseline="0" noProof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5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Relationship Id="rId9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hyperlink" Target="https://www.ecad.eu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 rtlCol="0"/>
          <a:lstStyle/>
          <a:p>
            <a:pPr rtl="0"/>
            <a:r>
              <a:rPr lang="en-GB" sz="4000" dirty="0"/>
              <a:t>Weather Conditions and Climate Change with </a:t>
            </a:r>
            <a:r>
              <a:rPr lang="en-GB" sz="4000" dirty="0" err="1"/>
              <a:t>ClimateWins</a:t>
            </a:r>
            <a:endParaRPr lang="en-GB" sz="4000" b="0" i="1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22/11/24</a:t>
            </a:r>
          </a:p>
          <a:p>
            <a:pPr rtl="0"/>
            <a:r>
              <a:rPr lang="en-GB" dirty="0"/>
              <a:t>Andrew Simpson</a:t>
            </a:r>
          </a:p>
        </p:txBody>
      </p:sp>
      <p:cxnSp>
        <p:nvCxnSpPr>
          <p:cNvPr id="8" name="Straight Connector 7" descr="Divider line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2599925"/>
            <a:ext cx="473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Placeholder 9" descr="Tropical banana palm leaf">
            <a:extLst>
              <a:ext uri="{FF2B5EF4-FFF2-40B4-BE49-F238E27FC236}">
                <a16:creationId xmlns:a16="http://schemas.microsoft.com/office/drawing/2014/main" id="{89BF7FC3-6471-4A3A-B6FD-56C02D0EB0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5533397" y="289252"/>
            <a:ext cx="6359813" cy="647544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080C88-EA94-CED2-0A88-0CE481686574}"/>
              </a:ext>
            </a:extLst>
          </p:cNvPr>
          <p:cNvSpPr txBox="1"/>
          <p:nvPr/>
        </p:nvSpPr>
        <p:spPr>
          <a:xfrm>
            <a:off x="739644" y="1391529"/>
            <a:ext cx="4737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 err="1">
                <a:solidFill>
                  <a:schemeClr val="accent1">
                    <a:lumMod val="75000"/>
                  </a:schemeClr>
                </a:solidFill>
                <a:latin typeface="+mj-lt"/>
              </a:rPr>
              <a:t>ClimateWins</a:t>
            </a:r>
            <a:endParaRPr lang="en-GB" sz="48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A657F-0D44-2F44-B751-EC57916CC9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FED3E-3D95-B7F1-6EC3-13C3E736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854" y="432000"/>
            <a:ext cx="11268146" cy="695740"/>
          </a:xfrm>
        </p:spPr>
        <p:txBody>
          <a:bodyPr rtlCol="0"/>
          <a:lstStyle/>
          <a:p>
            <a:pPr rtl="0"/>
            <a:r>
              <a:rPr lang="en-GB" dirty="0"/>
              <a:t>Using Artificial Neural Network (ANN) to predict favourable weather</a:t>
            </a:r>
            <a:br>
              <a:rPr lang="en-GB" dirty="0"/>
            </a:br>
            <a:r>
              <a:rPr lang="en-GB" sz="2400" i="1" dirty="0"/>
              <a:t>confusion matrices</a:t>
            </a:r>
            <a:endParaRPr lang="en-GB" i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C33990-FC8A-006A-089A-E26C3D914F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10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F2D8CF-3DA7-EFF3-6646-98C166E19B83}"/>
              </a:ext>
            </a:extLst>
          </p:cNvPr>
          <p:cNvSpPr/>
          <p:nvPr/>
        </p:nvSpPr>
        <p:spPr>
          <a:xfrm>
            <a:off x="5337110" y="6356350"/>
            <a:ext cx="6854890" cy="365125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47AF940-FFF6-5635-57F1-1327CEDA0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55" y="1268961"/>
            <a:ext cx="8796040" cy="54525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EBF588-89CC-ECA0-F965-0F30069C2C4D}"/>
              </a:ext>
            </a:extLst>
          </p:cNvPr>
          <p:cNvSpPr txBox="1"/>
          <p:nvPr/>
        </p:nvSpPr>
        <p:spPr>
          <a:xfrm>
            <a:off x="9227976" y="2211354"/>
            <a:ext cx="2649893" cy="428275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Running an ANN model gives us an overall accuracy of 70%.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kern="100" dirty="0">
                <a:latin typeface="Aptos" panose="020B0004020202020204" pitchFamily="34" charset="0"/>
                <a:cs typeface="Times New Roman" panose="02020603050405020304" pitchFamily="18" charset="0"/>
              </a:rPr>
              <a:t>This is fairly accurate and has some potential but not as much as the KNN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kern="100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kern="100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kern="100" dirty="0">
              <a:latin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150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8D38E-E2B1-D87E-EA7E-4A94C6A01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FB45D1-CB13-1790-5F7A-2EE8F9B2C3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11</a:t>
            </a:fld>
            <a:endParaRPr lang="en-GB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E07A2D-98C2-115B-22B8-A5392D3DE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0936755" cy="697004"/>
          </a:xfrm>
        </p:spPr>
        <p:txBody>
          <a:bodyPr/>
          <a:lstStyle/>
          <a:p>
            <a:r>
              <a:rPr lang="en-GB" dirty="0"/>
              <a:t>Conclusions</a:t>
            </a:r>
          </a:p>
        </p:txBody>
      </p:sp>
      <p:pic>
        <p:nvPicPr>
          <p:cNvPr id="11" name="Picture Placeholder 10" descr="Yellow maple leaves">
            <a:extLst>
              <a:ext uri="{FF2B5EF4-FFF2-40B4-BE49-F238E27FC236}">
                <a16:creationId xmlns:a16="http://schemas.microsoft.com/office/drawing/2014/main" id="{638DD727-7010-1827-7ECF-BA3F9414D73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5084" r="25084"/>
          <a:stretch/>
        </p:blipFill>
        <p:spPr>
          <a:xfrm>
            <a:off x="6848669" y="301625"/>
            <a:ext cx="5227444" cy="6556375"/>
          </a:xfrm>
          <a:solidFill>
            <a:schemeClr val="bg1">
              <a:lumMod val="85000"/>
            </a:schemeClr>
          </a:solidFill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5D304E6-0F24-E1BA-21F9-50D404355937}"/>
              </a:ext>
            </a:extLst>
          </p:cNvPr>
          <p:cNvSpPr/>
          <p:nvPr/>
        </p:nvSpPr>
        <p:spPr>
          <a:xfrm>
            <a:off x="5253135" y="6228398"/>
            <a:ext cx="1660849" cy="508116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7CF2BC-E129-94C9-75C8-81E4CFEBA14C}"/>
              </a:ext>
            </a:extLst>
          </p:cNvPr>
          <p:cNvSpPr/>
          <p:nvPr/>
        </p:nvSpPr>
        <p:spPr>
          <a:xfrm>
            <a:off x="11453590" y="6349884"/>
            <a:ext cx="738410" cy="508116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3DD08-DB00-A7E5-02A6-228D21D74F6D}"/>
              </a:ext>
            </a:extLst>
          </p:cNvPr>
          <p:cNvSpPr txBox="1"/>
          <p:nvPr/>
        </p:nvSpPr>
        <p:spPr>
          <a:xfrm>
            <a:off x="401217" y="1129004"/>
            <a:ext cx="6027576" cy="560750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The 3 different models all produced varying degrees of accuracy when used to predict if the weather for a particular day will be pleasant or not.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The decision tree model is too complex and would need a lot of refinement to be usable.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The ANN model is fairly accurate and shows some potential.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However, the KNN model has the best accuracy and is relatively simple to implement.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For these reason I would recommend proceeding using the KNN model to predict if the weather will be favourable or unfavourable.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9178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2065A35A-C57B-453D-BF8A-7C8AA18B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Any questions?</a:t>
            </a:r>
            <a:br>
              <a:rPr lang="en-GB" dirty="0"/>
            </a:br>
            <a:r>
              <a:rPr lang="en-GB" sz="2400" dirty="0"/>
              <a:t>Please contact me</a:t>
            </a:r>
            <a:endParaRPr lang="en-GB" dirty="0"/>
          </a:p>
        </p:txBody>
      </p:sp>
      <p:cxnSp>
        <p:nvCxnSpPr>
          <p:cNvPr id="25" name="Straight Connector 24" descr="Divider line">
            <a:extLst>
              <a:ext uri="{FF2B5EF4-FFF2-40B4-BE49-F238E27FC236}">
                <a16:creationId xmlns:a16="http://schemas.microsoft.com/office/drawing/2014/main" id="{551A2C98-AF4A-453D-882B-3123746E8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6648" y="3179194"/>
            <a:ext cx="35343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User" title="Icon - Presenter Name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6648" y="4797111"/>
            <a:ext cx="218900" cy="2189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n-GB" dirty="0"/>
              <a:t>Andrew Simpson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6648" y="5205871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n-GB" dirty="0"/>
              <a:t>+34 123 456 789</a:t>
            </a:r>
          </a:p>
        </p:txBody>
      </p:sp>
      <p:pic>
        <p:nvPicPr>
          <p:cNvPr id="9" name="Graphic 8" descr="Envelope" title="Icon presenter email address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6648" y="5573589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en-GB" dirty="0"/>
              <a:t>agwsimpson@email.com</a:t>
            </a:r>
          </a:p>
        </p:txBody>
      </p:sp>
      <p:pic>
        <p:nvPicPr>
          <p:cNvPr id="12" name="Picture Placeholder 11" descr="Green fern" title="Green fern">
            <a:extLst>
              <a:ext uri="{FF2B5EF4-FFF2-40B4-BE49-F238E27FC236}">
                <a16:creationId xmlns:a16="http://schemas.microsoft.com/office/drawing/2014/main" id="{4323005A-5C0E-47CB-A851-80B7F2A01FA9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30774-88FE-BA65-845F-DC843E5B122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393D57-E991-4FDC-7CEC-B82A25D3F3E6}"/>
              </a:ext>
            </a:extLst>
          </p:cNvPr>
          <p:cNvSpPr txBox="1"/>
          <p:nvPr/>
        </p:nvSpPr>
        <p:spPr>
          <a:xfrm>
            <a:off x="436648" y="1525547"/>
            <a:ext cx="37307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14336EA-31E7-486F-9074-8DE939B70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399" y="-1"/>
            <a:ext cx="5220601" cy="3666932"/>
          </a:xfrm>
          <a:solidFill>
            <a:schemeClr val="bg1">
              <a:lumMod val="85000"/>
              <a:alpha val="50000"/>
            </a:schemeClr>
          </a:solidFill>
        </p:spPr>
        <p:txBody>
          <a:bodyPr rtlCol="0"/>
          <a:lstStyle/>
          <a:p>
            <a:pPr rtl="0">
              <a:lnSpc>
                <a:spcPct val="100000"/>
              </a:lnSpc>
            </a:pPr>
            <a:r>
              <a:rPr lang="en-GB" dirty="0"/>
              <a:t>Project Brief</a:t>
            </a:r>
            <a:br>
              <a:rPr lang="en-GB" dirty="0"/>
            </a:br>
            <a:endParaRPr lang="en-GB" sz="2400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FE7925-70A6-3309-C94B-C79F42505449}"/>
              </a:ext>
            </a:extLst>
          </p:cNvPr>
          <p:cNvSpPr/>
          <p:nvPr/>
        </p:nvSpPr>
        <p:spPr>
          <a:xfrm>
            <a:off x="4954555" y="6064898"/>
            <a:ext cx="2016844" cy="793102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4878864-CC65-4493-14B7-A628929B96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04E0D1-6A1A-A773-E10B-0ADDD380C939}"/>
              </a:ext>
            </a:extLst>
          </p:cNvPr>
          <p:cNvSpPr txBox="1"/>
          <p:nvPr/>
        </p:nvSpPr>
        <p:spPr>
          <a:xfrm>
            <a:off x="6971398" y="1287622"/>
            <a:ext cx="5220601" cy="55703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GB" dirty="0"/>
              <a:t>How is machine learning used? Is it applicable to weather data? 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GB" dirty="0" err="1"/>
              <a:t>ClimateWins</a:t>
            </a:r>
            <a:r>
              <a:rPr lang="en-GB" dirty="0"/>
              <a:t> has heard of ethical concerns surrounding machine learning and AI. Are there any concerns specific to this project? </a:t>
            </a:r>
          </a:p>
          <a:p>
            <a:pPr>
              <a:buSzPct val="120000"/>
            </a:pPr>
            <a:endParaRPr lang="en-GB" dirty="0"/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GB" dirty="0"/>
              <a:t>Historically, what have the maximums and minimums in temperature been?</a:t>
            </a:r>
          </a:p>
          <a:p>
            <a:pPr>
              <a:buSzPct val="120000"/>
            </a:pPr>
            <a:r>
              <a:rPr lang="en-GB" dirty="0"/>
              <a:t> </a:t>
            </a:r>
          </a:p>
          <a:p>
            <a:pPr>
              <a:buSzPct val="120000"/>
            </a:pPr>
            <a:endParaRPr lang="en-GB" dirty="0"/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GB" dirty="0"/>
              <a:t> Can machine learning be used to predict whether weather conditions will be favourable on a certain day? (If so, it could also be possible to predict danger.) 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63821453-77F6-6402-3260-10E4668F9E3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3805" b="3805"/>
          <a:stretch>
            <a:fillRect/>
          </a:stretch>
        </p:blipFill>
        <p:spPr>
          <a:xfrm>
            <a:off x="120358" y="-61766"/>
            <a:ext cx="7290887" cy="68585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BD9FDFD-48CE-40CD-AA8A-21ACDC758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3162300"/>
          </a:xfrm>
          <a:solidFill>
            <a:schemeClr val="bg1">
              <a:lumMod val="85000"/>
              <a:alpha val="50000"/>
            </a:schemeClr>
          </a:solidFill>
        </p:spPr>
        <p:txBody>
          <a:bodyPr rtlCol="0"/>
          <a:lstStyle/>
          <a:p>
            <a:pPr rtl="0"/>
            <a:r>
              <a:rPr lang="en-GB" dirty="0"/>
              <a:t>Data</a:t>
            </a:r>
            <a:endParaRPr lang="en-GB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312B9C-80BA-9A82-4926-8C334A65B03E}"/>
              </a:ext>
            </a:extLst>
          </p:cNvPr>
          <p:cNvSpPr/>
          <p:nvPr/>
        </p:nvSpPr>
        <p:spPr>
          <a:xfrm>
            <a:off x="5244004" y="5963624"/>
            <a:ext cx="1842597" cy="757851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8AFC35-8ECA-23A8-8E37-4BB8B49B1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751" y="6095934"/>
            <a:ext cx="1847248" cy="762066"/>
          </a:xfrm>
          <a:prstGeom prst="rect">
            <a:avLst/>
          </a:prstGeom>
        </p:spPr>
      </p:pic>
      <p:sp>
        <p:nvSpPr>
          <p:cNvPr id="9" name="Subtitle 8">
            <a:extLst>
              <a:ext uri="{FF2B5EF4-FFF2-40B4-BE49-F238E27FC236}">
                <a16:creationId xmlns:a16="http://schemas.microsoft.com/office/drawing/2014/main" id="{EB438B6C-0AE2-7261-FC47-9E6E158DD3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E6B8E9-69A1-DBA3-535C-15650CAAE3D4}"/>
              </a:ext>
            </a:extLst>
          </p:cNvPr>
          <p:cNvSpPr txBox="1"/>
          <p:nvPr/>
        </p:nvSpPr>
        <p:spPr>
          <a:xfrm>
            <a:off x="0" y="1152524"/>
            <a:ext cx="5105400" cy="57054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Based on weather observations from 18 different stations across Europe.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Data ranging from the late 1800s to 2022.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Recordings exist for almost every day with values such as temperature, wind speed, snow, global radiation, and more.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data is collected by the </a:t>
            </a:r>
            <a:r>
              <a:rPr lang="en-GB" dirty="0">
                <a:hlinkClick r:id="rId4"/>
              </a:rPr>
              <a:t>European Climate Assessment &amp; Data Set project </a:t>
            </a:r>
            <a:endParaRPr lang="en-GB" dirty="0"/>
          </a:p>
          <a:p>
            <a:endParaRPr lang="en-GB" dirty="0"/>
          </a:p>
        </p:txBody>
      </p:sp>
      <p:pic>
        <p:nvPicPr>
          <p:cNvPr id="7" name="Picture Placeholder 6" descr="Tree rings on weathered stump">
            <a:extLst>
              <a:ext uri="{FF2B5EF4-FFF2-40B4-BE49-F238E27FC236}">
                <a16:creationId xmlns:a16="http://schemas.microsoft.com/office/drawing/2014/main" id="{9BD01FBA-B811-41DB-B340-A4A9F06A668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/>
          <a:srcRect/>
          <a:stretch/>
        </p:blipFill>
        <p:spPr>
          <a:xfrm>
            <a:off x="4737032" y="145077"/>
            <a:ext cx="7825542" cy="6340442"/>
          </a:xfrm>
        </p:spPr>
      </p:pic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10701-C303-744E-92BE-BFB348E17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4E8F29E-3748-D0CA-5132-571FCA12E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399" y="-1"/>
            <a:ext cx="5220601" cy="4200526"/>
          </a:xfrm>
          <a:solidFill>
            <a:schemeClr val="bg1">
              <a:lumMod val="85000"/>
              <a:alpha val="50000"/>
            </a:schemeClr>
          </a:solidFill>
        </p:spPr>
        <p:txBody>
          <a:bodyPr rtlCol="0"/>
          <a:lstStyle/>
          <a:p>
            <a:pPr rtl="0">
              <a:lnSpc>
                <a:spcPct val="100000"/>
              </a:lnSpc>
            </a:pPr>
            <a:r>
              <a:rPr lang="en-GB" dirty="0"/>
              <a:t>Data Bias and Accuracy</a:t>
            </a:r>
            <a:br>
              <a:rPr lang="en-GB" dirty="0"/>
            </a:br>
            <a:endParaRPr lang="en-GB" sz="2400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23BEB7-D874-F523-1D67-712546FEEFE4}"/>
              </a:ext>
            </a:extLst>
          </p:cNvPr>
          <p:cNvSpPr/>
          <p:nvPr/>
        </p:nvSpPr>
        <p:spPr>
          <a:xfrm>
            <a:off x="4954555" y="6064898"/>
            <a:ext cx="2016844" cy="793102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CF30C2E-C8C0-0538-3A83-A6CD9A6B43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6126CE-2F59-35CB-C3DA-11E13584620B}"/>
              </a:ext>
            </a:extLst>
          </p:cNvPr>
          <p:cNvSpPr txBox="1"/>
          <p:nvPr/>
        </p:nvSpPr>
        <p:spPr>
          <a:xfrm>
            <a:off x="6971398" y="1962150"/>
            <a:ext cx="5220601" cy="49054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 typeface="Arial" panose="020B0604020202020204" pitchFamily="34" charset="0"/>
              <a:buChar char="•"/>
              <a:tabLst/>
              <a:defRPr/>
            </a:pPr>
            <a:endParaRPr lang="en-GB" dirty="0">
              <a:latin typeface="Corbe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 typeface="Arial" panose="020B0604020202020204" pitchFamily="34" charset="0"/>
              <a:buChar char="•"/>
              <a:tabLst/>
              <a:defRPr/>
            </a:pPr>
            <a:endParaRPr lang="en-GB" dirty="0">
              <a:latin typeface="Corbe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latin typeface="Corbel"/>
              </a:rPr>
              <a:t>The data is limited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rbel"/>
                <a:ea typeface="+mn-ea"/>
                <a:cs typeface="+mn-cs"/>
              </a:rPr>
              <a:t>to 18 weather stations in Europe, so results may not generalize to other regions as well.</a:t>
            </a:r>
            <a:endParaRPr lang="en-GB" dirty="0">
              <a:latin typeface="Corbel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rbe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rbel"/>
                <a:ea typeface="+mn-ea"/>
                <a:cs typeface="+mn-cs"/>
              </a:rPr>
              <a:t>Climate trends have changed significantly, making older data less representative of current conditions.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 typeface="Arial" panose="020B0604020202020204" pitchFamily="34" charset="0"/>
              <a:buChar char="•"/>
              <a:tabLst/>
              <a:defRPr/>
            </a:pPr>
            <a:endParaRPr lang="en-GB" dirty="0">
              <a:latin typeface="Corbel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rbel"/>
                <a:ea typeface="+mn-ea"/>
                <a:cs typeface="+mn-cs"/>
              </a:rPr>
              <a:t>The accuracy depends on the quality of the original measurements. While modern data is likely precise, older records may have gaps or errors, impacting model reliability.</a:t>
            </a:r>
          </a:p>
        </p:txBody>
      </p:sp>
      <p:pic>
        <p:nvPicPr>
          <p:cNvPr id="12" name="Picture Placeholder 9" descr="Close up of an olive branch on a sunset">
            <a:extLst>
              <a:ext uri="{FF2B5EF4-FFF2-40B4-BE49-F238E27FC236}">
                <a16:creationId xmlns:a16="http://schemas.microsoft.com/office/drawing/2014/main" id="{63A04BC6-2FF6-8A4A-11FC-C3CF58940F8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4535" r="14535"/>
          <a:stretch/>
        </p:blipFill>
        <p:spPr>
          <a:xfrm>
            <a:off x="410547" y="35572"/>
            <a:ext cx="7063273" cy="6645553"/>
          </a:xfrm>
        </p:spPr>
      </p:pic>
    </p:spTree>
    <p:extLst>
      <p:ext uri="{BB962C8B-B14F-4D97-AF65-F5344CB8AC3E}">
        <p14:creationId xmlns:p14="http://schemas.microsoft.com/office/powerpoint/2010/main" val="1875513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50000"/>
              <a:alpha val="50000"/>
            </a:schemeClr>
          </a:solidFill>
        </p:spPr>
        <p:txBody>
          <a:bodyPr rtlCol="0"/>
          <a:lstStyle/>
          <a:p>
            <a:pPr rtl="0"/>
            <a:r>
              <a:rPr lang="en-GB" dirty="0"/>
              <a:t>Hypotheses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5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30A79A8-DBDE-798D-78D1-82ADDC4DB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7CC5A7-5EB6-1791-85D4-B84ED3026621}"/>
              </a:ext>
            </a:extLst>
          </p:cNvPr>
          <p:cNvSpPr/>
          <p:nvPr/>
        </p:nvSpPr>
        <p:spPr>
          <a:xfrm>
            <a:off x="5141167" y="6064898"/>
            <a:ext cx="7050833" cy="793102"/>
          </a:xfrm>
          <a:prstGeom prst="rect">
            <a:avLst/>
          </a:prstGeom>
          <a:solidFill>
            <a:schemeClr val="bg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5296DF-E2E1-F4BC-66CC-40313DEA2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244" y="1004195"/>
            <a:ext cx="6224555" cy="576121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03BF809-C389-8FEB-5691-990D3D03B58E}"/>
              </a:ext>
            </a:extLst>
          </p:cNvPr>
          <p:cNvSpPr txBox="1"/>
          <p:nvPr/>
        </p:nvSpPr>
        <p:spPr>
          <a:xfrm>
            <a:off x="432000" y="1524711"/>
            <a:ext cx="585600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average temperatures in Europe have increased significantly over the past century, with more pronounced increases in recent decades.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Seasonal temperature fluctuations have become more extreme over the past 50 years.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Supervised machine learning models can accurately predict favourable or unfavourable weather conditions for specific days based on historical weather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DC7914E-23D5-F119-5175-BC9E26AE200C}"/>
              </a:ext>
            </a:extLst>
          </p:cNvPr>
          <p:cNvSpPr/>
          <p:nvPr/>
        </p:nvSpPr>
        <p:spPr>
          <a:xfrm>
            <a:off x="5178490" y="6102220"/>
            <a:ext cx="1735494" cy="61925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1" y="1278293"/>
            <a:ext cx="5472000" cy="534644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>
              <a:buFont typeface="Arial" panose="020B0604020202020204" pitchFamily="34" charset="0"/>
              <a:buChar char="•"/>
            </a:pPr>
            <a:r>
              <a:rPr lang="en-GB" sz="2000" dirty="0"/>
              <a:t>Gradient Descent is a simple method used to find the lowest point in a dataset, whether the problem is straightforward or more complex.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/>
              <a:t>In this case, we used it to minimize error by adjusting the learning rate and the number of iterations until we got closer to the best result.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/>
              <a:t>By fine-tuning key parameters, like the starting points and step size, we managed to reduce the error to nearly zero, meaning the resulting model would become more accurate.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/>
              <a:t>The following slides will explain and showcase 3 different methods of supervised machine learning which were used to create our model.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6</a:t>
            </a:fld>
            <a:endParaRPr lang="en-GB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324874A-8710-CF84-0616-1E608FD26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10959818" cy="695740"/>
          </a:xfrm>
          <a:solidFill>
            <a:schemeClr val="bg1">
              <a:lumMod val="65000"/>
              <a:alpha val="50000"/>
            </a:schemeClr>
          </a:solidFill>
        </p:spPr>
        <p:txBody>
          <a:bodyPr/>
          <a:lstStyle/>
          <a:p>
            <a:r>
              <a:rPr lang="en-GB" dirty="0"/>
              <a:t>Optimising the Data with Gradient Descent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419808-5811-E86D-3FAE-F20B942B3C80}"/>
              </a:ext>
            </a:extLst>
          </p:cNvPr>
          <p:cNvSpPr/>
          <p:nvPr/>
        </p:nvSpPr>
        <p:spPr>
          <a:xfrm>
            <a:off x="11297560" y="6102220"/>
            <a:ext cx="894440" cy="7557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 descr="A graph of values and values&#10;&#10;Description automatically generated">
            <a:extLst>
              <a:ext uri="{FF2B5EF4-FFF2-40B4-BE49-F238E27FC236}">
                <a16:creationId xmlns:a16="http://schemas.microsoft.com/office/drawing/2014/main" id="{F0A87CD4-022F-1CF2-9F59-F79A6B7AA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695" y="1752891"/>
            <a:ext cx="5281958" cy="351899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82A3D1C-1034-E48F-5B88-0426EBBA13AE}"/>
              </a:ext>
            </a:extLst>
          </p:cNvPr>
          <p:cNvSpPr txBox="1"/>
          <p:nvPr/>
        </p:nvSpPr>
        <p:spPr>
          <a:xfrm>
            <a:off x="6426307" y="5391706"/>
            <a:ext cx="5203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i="1" dirty="0"/>
              <a:t>Example of Gradient Descent Calculation for Heathrow 1960</a:t>
            </a:r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539172-E5FA-4EC2-6926-8B3BAA9F56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7</a:t>
            </a:fld>
            <a:endParaRPr lang="en-GB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5875F40-9719-175C-AAE6-9BFBD578D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189390" cy="697004"/>
          </a:xfrm>
        </p:spPr>
        <p:txBody>
          <a:bodyPr/>
          <a:lstStyle/>
          <a:p>
            <a:r>
              <a:rPr lang="en-GB" dirty="0"/>
              <a:t>Different Supervised Machine Learning Models</a:t>
            </a:r>
          </a:p>
        </p:txBody>
      </p:sp>
      <p:pic>
        <p:nvPicPr>
          <p:cNvPr id="11" name="Picture Placeholder 10" descr="Abstract background of data">
            <a:extLst>
              <a:ext uri="{FF2B5EF4-FFF2-40B4-BE49-F238E27FC236}">
                <a16:creationId xmlns:a16="http://schemas.microsoft.com/office/drawing/2014/main" id="{317407B7-9EAF-BE5E-C4FD-4490F08BF7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0224" r="30224"/>
          <a:stretch>
            <a:fillRect/>
          </a:stretch>
        </p:blipFill>
        <p:spPr>
          <a:xfrm>
            <a:off x="6913984" y="432000"/>
            <a:ext cx="5227444" cy="6556375"/>
          </a:xfrm>
          <a:solidFill>
            <a:schemeClr val="bg1">
              <a:lumMod val="85000"/>
            </a:schemeClr>
          </a:solidFill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AEB9EA0-23BD-3683-BE07-25334EA3DE2D}"/>
              </a:ext>
            </a:extLst>
          </p:cNvPr>
          <p:cNvSpPr/>
          <p:nvPr/>
        </p:nvSpPr>
        <p:spPr>
          <a:xfrm>
            <a:off x="5343332" y="6228398"/>
            <a:ext cx="1570652" cy="508116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DBD08D-D4E8-E13A-629B-44795639056F}"/>
              </a:ext>
            </a:extLst>
          </p:cNvPr>
          <p:cNvSpPr/>
          <p:nvPr/>
        </p:nvSpPr>
        <p:spPr>
          <a:xfrm>
            <a:off x="11453590" y="6349884"/>
            <a:ext cx="738410" cy="508116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78F4D7-D7CB-96B4-1D1B-6AB88F600506}"/>
              </a:ext>
            </a:extLst>
          </p:cNvPr>
          <p:cNvSpPr txBox="1"/>
          <p:nvPr/>
        </p:nvSpPr>
        <p:spPr>
          <a:xfrm>
            <a:off x="401216" y="1259632"/>
            <a:ext cx="6904653" cy="547688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GB" b="1" dirty="0"/>
              <a:t>K-Nearest Neighbour (KNN)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It predicts something based on the closest examples in the data, like asking neighbours for advice.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For decisions, it checks what most neighbours agree on or averages their opinions.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Works well for small tasks but can take time with lots of data.</a:t>
            </a:r>
          </a:p>
          <a:p>
            <a:endParaRPr lang="en-GB" dirty="0"/>
          </a:p>
          <a:p>
            <a:r>
              <a:rPr lang="en-GB" b="1" dirty="0"/>
              <a:t>Decision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It makes predictions by asking a series of simple questions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You can follow its steps like a flowchart.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Sometimes it tries too hard to fit the data, which can lead to mistakes.</a:t>
            </a:r>
          </a:p>
          <a:p>
            <a:endParaRPr lang="en-GB" dirty="0"/>
          </a:p>
          <a:p>
            <a:r>
              <a:rPr lang="en-GB" b="1" dirty="0"/>
              <a:t>Artificial Neural Networks (ANNs)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Works like a mini version of how our brains process information, using layers of "neurons."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Great at recognizing patterns, like identifying faces or understanding speech.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Works best when given lots of examples to learn from.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7636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854" y="432000"/>
            <a:ext cx="11268146" cy="695740"/>
          </a:xfrm>
        </p:spPr>
        <p:txBody>
          <a:bodyPr rtlCol="0"/>
          <a:lstStyle/>
          <a:p>
            <a:pPr rtl="0"/>
            <a:r>
              <a:rPr lang="en-GB" dirty="0"/>
              <a:t>Using K Nearest Neighbour (KNN) to predict favourable weather</a:t>
            </a:r>
            <a:br>
              <a:rPr lang="en-GB" dirty="0"/>
            </a:br>
            <a:r>
              <a:rPr lang="en-GB" sz="2400" i="1" dirty="0"/>
              <a:t>confusion matrices </a:t>
            </a:r>
            <a:endParaRPr lang="en-GB" sz="2600" i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8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5E5E8B-36C6-887F-C834-6B35AE897601}"/>
              </a:ext>
            </a:extLst>
          </p:cNvPr>
          <p:cNvSpPr/>
          <p:nvPr/>
        </p:nvSpPr>
        <p:spPr>
          <a:xfrm>
            <a:off x="5337110" y="6356350"/>
            <a:ext cx="6854890" cy="365125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 descr="A screenshot of a chart&#10;&#10;Description automatically generated">
            <a:extLst>
              <a:ext uri="{FF2B5EF4-FFF2-40B4-BE49-F238E27FC236}">
                <a16:creationId xmlns:a16="http://schemas.microsoft.com/office/drawing/2014/main" id="{3DFE35F7-D04A-8CA5-58F4-ABB240B38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000" y="1274034"/>
            <a:ext cx="8929273" cy="53186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723AB8A-44B6-7598-128A-0959536695B7}"/>
              </a:ext>
            </a:extLst>
          </p:cNvPr>
          <p:cNvSpPr txBox="1"/>
          <p:nvPr/>
        </p:nvSpPr>
        <p:spPr>
          <a:xfrm>
            <a:off x="9349273" y="1660849"/>
            <a:ext cx="2422727" cy="476515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When calculating the overall accuracy for all weather stations they are all between 80 and 90 percent accurate.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exception being </a:t>
            </a:r>
            <a:r>
              <a:rPr lang="en-GB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Sonnblick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which experiences unpleasant weather all year round so really it can be excluded from any future analysis.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016E3-A202-14F5-A9D4-2330D1631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CB73A-F9DA-792E-0277-71DEC6581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854" y="431999"/>
            <a:ext cx="11268146" cy="724997"/>
          </a:xfrm>
        </p:spPr>
        <p:txBody>
          <a:bodyPr rtlCol="0"/>
          <a:lstStyle/>
          <a:p>
            <a:pPr rtl="0"/>
            <a:r>
              <a:rPr lang="en-GB" dirty="0"/>
              <a:t>Using a Decision Tree to predict favourable weather</a:t>
            </a:r>
            <a:br>
              <a:rPr lang="en-GB" dirty="0"/>
            </a:br>
            <a:r>
              <a:rPr lang="en-GB" sz="2400" i="1" dirty="0"/>
              <a:t>confusion matrices </a:t>
            </a:r>
            <a:endParaRPr lang="en-GB" sz="2600" i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B1F6A5-A06F-4040-F0B9-844BE57D69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040B1C-E89A-4DDF-65BF-D296F87B5E65}"/>
              </a:ext>
            </a:extLst>
          </p:cNvPr>
          <p:cNvSpPr/>
          <p:nvPr/>
        </p:nvSpPr>
        <p:spPr>
          <a:xfrm>
            <a:off x="5337110" y="6356350"/>
            <a:ext cx="6854890" cy="365125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68F38AA-06FB-8D74-3730-322B832D4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53" y="1314850"/>
            <a:ext cx="8742783" cy="52978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77D521-FF00-FD9F-FC7C-3C7E2A6BE799}"/>
              </a:ext>
            </a:extLst>
          </p:cNvPr>
          <p:cNvSpPr txBox="1"/>
          <p:nvPr/>
        </p:nvSpPr>
        <p:spPr>
          <a:xfrm>
            <a:off x="9489233" y="1537542"/>
            <a:ext cx="2282767" cy="481880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decision tree model returns an accuracy of around 60%.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is also very complex and in need of pruning to produce a better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For these reasons we can rule out using a decision tree model for this analysis.</a:t>
            </a: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5074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3_TF78453729" id="{B5AD887F-C00C-4020-8F4A-E5553089AAD8}" vid="{DE6F681E-202F-4008-88A9-381861D802E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D5735FB8-6771-4363-8DC9-1A1EC5A235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480B3CF-F6F2-43A9-914C-8E073F3C82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258AE14-BE87-4F2F-9922-71301CC2207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2464</TotalTime>
  <Words>832</Words>
  <Application>Microsoft Office PowerPoint</Application>
  <PresentationFormat>Widescreen</PresentationFormat>
  <Paragraphs>132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</vt:lpstr>
      <vt:lpstr>Arial</vt:lpstr>
      <vt:lpstr>Calibri</vt:lpstr>
      <vt:lpstr>Corbel</vt:lpstr>
      <vt:lpstr>Garamond</vt:lpstr>
      <vt:lpstr>Times New Roman</vt:lpstr>
      <vt:lpstr>Office Theme</vt:lpstr>
      <vt:lpstr>Weather Conditions and Climate Change with ClimateWins</vt:lpstr>
      <vt:lpstr>Project Brief </vt:lpstr>
      <vt:lpstr>Data</vt:lpstr>
      <vt:lpstr>Data Bias and Accuracy </vt:lpstr>
      <vt:lpstr>Hypotheses</vt:lpstr>
      <vt:lpstr>Optimising the Data with Gradient Descent</vt:lpstr>
      <vt:lpstr>Different Supervised Machine Learning Models</vt:lpstr>
      <vt:lpstr>Using K Nearest Neighbour (KNN) to predict favourable weather confusion matrices </vt:lpstr>
      <vt:lpstr>Using a Decision Tree to predict favourable weather confusion matrices </vt:lpstr>
      <vt:lpstr>Using Artificial Neural Network (ANN) to predict favourable weather confusion matrices</vt:lpstr>
      <vt:lpstr>Conclusions</vt:lpstr>
      <vt:lpstr>Any questions? Please contact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simpson</dc:creator>
  <cp:lastModifiedBy>andrew simpson</cp:lastModifiedBy>
  <cp:revision>7</cp:revision>
  <dcterms:created xsi:type="dcterms:W3CDTF">2024-11-22T12:27:49Z</dcterms:created>
  <dcterms:modified xsi:type="dcterms:W3CDTF">2024-11-27T11:16:03Z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